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5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9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3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3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47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22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50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3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57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3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3D6E-0499-4A4C-89D8-837EE026207F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04F4-0A11-49EC-97D0-B907C87BC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5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C4 Flash Cards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8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Water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Pollutants in Water</a:t>
            </a:r>
          </a:p>
          <a:p>
            <a:pPr lvl="1"/>
            <a:r>
              <a:rPr lang="en-GB" dirty="0" smtClean="0"/>
              <a:t>Nitrate from fertilisers</a:t>
            </a:r>
          </a:p>
          <a:p>
            <a:pPr lvl="1"/>
            <a:r>
              <a:rPr lang="en-GB" dirty="0" smtClean="0"/>
              <a:t>Lead from pipes</a:t>
            </a:r>
          </a:p>
          <a:p>
            <a:pPr lvl="1"/>
            <a:r>
              <a:rPr lang="en-GB" dirty="0" smtClean="0"/>
              <a:t>Pesticides from fields</a:t>
            </a:r>
          </a:p>
          <a:p>
            <a:r>
              <a:rPr lang="en-GB" dirty="0" smtClean="0"/>
              <a:t>Purifying Water</a:t>
            </a:r>
          </a:p>
          <a:p>
            <a:pPr lvl="1"/>
            <a:r>
              <a:rPr lang="en-GB" dirty="0" smtClean="0"/>
              <a:t>Filtration: remove large bits</a:t>
            </a:r>
          </a:p>
          <a:p>
            <a:pPr lvl="1"/>
            <a:r>
              <a:rPr lang="en-GB" dirty="0" smtClean="0"/>
              <a:t>Sedimentation: let small bits settle out</a:t>
            </a:r>
          </a:p>
          <a:p>
            <a:pPr lvl="1"/>
            <a:r>
              <a:rPr lang="en-GB" dirty="0" smtClean="0"/>
              <a:t>Chlorination: add chlorine to kill bacteria</a:t>
            </a:r>
          </a:p>
          <a:p>
            <a:r>
              <a:rPr lang="en-GB" dirty="0" smtClean="0"/>
              <a:t>Testing Water</a:t>
            </a:r>
          </a:p>
          <a:p>
            <a:pPr lvl="1"/>
            <a:r>
              <a:rPr lang="en-GB" dirty="0" smtClean="0"/>
              <a:t>Testing sulphates with Barium Chloride </a:t>
            </a:r>
          </a:p>
          <a:p>
            <a:pPr lvl="2"/>
            <a:r>
              <a:rPr lang="en-GB" dirty="0" smtClean="0"/>
              <a:t>white precipitate if positive</a:t>
            </a:r>
          </a:p>
          <a:p>
            <a:pPr lvl="1"/>
            <a:r>
              <a:rPr lang="en-GB" dirty="0" smtClean="0"/>
              <a:t>Testing halides with Silver Nitrate </a:t>
            </a:r>
          </a:p>
          <a:p>
            <a:pPr lvl="2"/>
            <a:r>
              <a:rPr lang="en-GB" dirty="0" smtClean="0"/>
              <a:t>white if chloride, cream is bromide &amp; yellow is iodide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871" y="2106589"/>
            <a:ext cx="3342392" cy="314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Atom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Electron: mass = 0; charge = negative</a:t>
            </a:r>
          </a:p>
          <a:p>
            <a:r>
              <a:rPr lang="en-GB" dirty="0" smtClean="0"/>
              <a:t>Proton: mass = 1; charge = positive</a:t>
            </a:r>
          </a:p>
          <a:p>
            <a:r>
              <a:rPr lang="en-GB" dirty="0" smtClean="0"/>
              <a:t>Neutron: mass = 1; charge = </a:t>
            </a:r>
            <a:r>
              <a:rPr lang="en-GB" dirty="0" smtClean="0"/>
              <a:t>neutral</a:t>
            </a:r>
            <a:endParaRPr lang="en-GB" dirty="0" smtClean="0"/>
          </a:p>
          <a:p>
            <a:r>
              <a:rPr lang="en-GB" dirty="0" smtClean="0"/>
              <a:t>Atoms are neutral as no. of electrons = no. of protons</a:t>
            </a:r>
          </a:p>
          <a:p>
            <a:r>
              <a:rPr lang="en-GB" dirty="0" smtClean="0"/>
              <a:t>Atom Radius = 10</a:t>
            </a:r>
            <a:r>
              <a:rPr lang="en-GB" baseline="30000" dirty="0" smtClean="0"/>
              <a:t>-10</a:t>
            </a:r>
            <a:r>
              <a:rPr lang="en-GB" dirty="0" smtClean="0"/>
              <a:t>m</a:t>
            </a:r>
          </a:p>
          <a:p>
            <a:r>
              <a:rPr lang="en-GB" dirty="0" smtClean="0"/>
              <a:t>Atom Mass = 10</a:t>
            </a:r>
            <a:r>
              <a:rPr lang="en-GB" baseline="30000" dirty="0" smtClean="0"/>
              <a:t>-23</a:t>
            </a:r>
            <a:r>
              <a:rPr lang="en-GB" dirty="0" smtClean="0"/>
              <a:t>g</a:t>
            </a:r>
          </a:p>
          <a:p>
            <a:r>
              <a:rPr lang="en-GB" dirty="0" smtClean="0"/>
              <a:t>Isotope: same atomic number, different mass number</a:t>
            </a:r>
          </a:p>
          <a:p>
            <a:pPr lvl="1"/>
            <a:r>
              <a:rPr lang="en-GB" dirty="0" smtClean="0"/>
              <a:t>E.g. Carbon 12 &amp; Carbon 14</a:t>
            </a:r>
          </a:p>
          <a:p>
            <a:r>
              <a:rPr lang="en-GB" dirty="0" smtClean="0"/>
              <a:t>Atomic Theory</a:t>
            </a:r>
          </a:p>
          <a:p>
            <a:pPr lvl="1"/>
            <a:r>
              <a:rPr lang="en-GB" dirty="0" smtClean="0"/>
              <a:t>Dalton: smallest thing is the atom</a:t>
            </a:r>
          </a:p>
          <a:p>
            <a:pPr lvl="1"/>
            <a:r>
              <a:rPr lang="en-GB" dirty="0" smtClean="0"/>
              <a:t>JJ Thompson: discovered electron</a:t>
            </a:r>
          </a:p>
          <a:p>
            <a:pPr lvl="1"/>
            <a:r>
              <a:rPr lang="en-GB" dirty="0" smtClean="0"/>
              <a:t>Rutherford: electrons orbit a nucleus </a:t>
            </a:r>
          </a:p>
          <a:p>
            <a:pPr lvl="2"/>
            <a:r>
              <a:rPr lang="en-GB" dirty="0" smtClean="0"/>
              <a:t>Unexpected result from Geiger &amp; Marsden’s gold foil experiment</a:t>
            </a:r>
          </a:p>
          <a:p>
            <a:pPr lvl="1"/>
            <a:r>
              <a:rPr lang="en-GB" dirty="0" smtClean="0"/>
              <a:t>Bohr: electron shells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88" y="2018370"/>
            <a:ext cx="4498704" cy="299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Periodic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Atomic number = number of protons</a:t>
            </a:r>
          </a:p>
          <a:p>
            <a:r>
              <a:rPr lang="en-GB" dirty="0" smtClean="0"/>
              <a:t>Atomic number = number of electrons</a:t>
            </a:r>
          </a:p>
          <a:p>
            <a:r>
              <a:rPr lang="en-GB" dirty="0" smtClean="0"/>
              <a:t>Mass number = number of protons + number of neutrons</a:t>
            </a:r>
          </a:p>
          <a:p>
            <a:r>
              <a:rPr lang="en-GB" dirty="0" smtClean="0"/>
              <a:t>Group = number of electrons in the outer shell</a:t>
            </a:r>
          </a:p>
          <a:p>
            <a:r>
              <a:rPr lang="en-GB" dirty="0" smtClean="0"/>
              <a:t>Period = number of electron shells</a:t>
            </a:r>
          </a:p>
          <a:p>
            <a:r>
              <a:rPr lang="en-GB" dirty="0" smtClean="0"/>
              <a:t>Periodic Table Development</a:t>
            </a:r>
          </a:p>
          <a:p>
            <a:pPr lvl="1"/>
            <a:r>
              <a:rPr lang="en-GB" dirty="0" smtClean="0"/>
              <a:t>Newlands</a:t>
            </a:r>
          </a:p>
          <a:p>
            <a:pPr lvl="2"/>
            <a:r>
              <a:rPr lang="en-GB" dirty="0" smtClean="0"/>
              <a:t>Used atomic mass &amp; properties, every 8</a:t>
            </a:r>
            <a:r>
              <a:rPr lang="en-GB" baseline="30000" dirty="0" smtClean="0"/>
              <a:t>th</a:t>
            </a:r>
            <a:r>
              <a:rPr lang="en-GB" dirty="0" smtClean="0"/>
              <a:t> similar</a:t>
            </a:r>
          </a:p>
          <a:p>
            <a:pPr lvl="1"/>
            <a:r>
              <a:rPr lang="en-GB" dirty="0" smtClean="0"/>
              <a:t>Mendeleev</a:t>
            </a:r>
          </a:p>
          <a:p>
            <a:pPr lvl="2"/>
            <a:r>
              <a:rPr lang="en-GB" dirty="0" smtClean="0"/>
              <a:t>Used atomic mass &amp; properties.  Predicted undiscovered elements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8" r="5460" b="15709"/>
          <a:stretch/>
        </p:blipFill>
        <p:spPr>
          <a:xfrm>
            <a:off x="7987755" y="3354460"/>
            <a:ext cx="3366045" cy="179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Ionic Bonding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Atoms want to be stable with an </a:t>
            </a:r>
            <a:r>
              <a:rPr lang="en-GB" dirty="0" smtClean="0"/>
              <a:t>outer </a:t>
            </a:r>
            <a:r>
              <a:rPr lang="en-GB" dirty="0" smtClean="0"/>
              <a:t>shell of 8 electrons</a:t>
            </a:r>
          </a:p>
          <a:p>
            <a:r>
              <a:rPr lang="en-GB" dirty="0" smtClean="0"/>
              <a:t>Transfer of electrons between metal and non-metal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     +                                 -      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                 Na                              </a:t>
            </a:r>
            <a:r>
              <a:rPr lang="en-GB" dirty="0" err="1" smtClean="0"/>
              <a:t>Cl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Only conduct when ions can move</a:t>
            </a:r>
          </a:p>
          <a:p>
            <a:r>
              <a:rPr lang="en-GB" dirty="0" smtClean="0"/>
              <a:t>Can form giant ionic lattice</a:t>
            </a:r>
          </a:p>
          <a:p>
            <a:r>
              <a:rPr lang="en-GB" dirty="0" smtClean="0"/>
              <a:t>High melting point as strong ionic bonds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3468029" y="3044283"/>
            <a:ext cx="223025" cy="1070517"/>
            <a:chOff x="3468029" y="3044283"/>
            <a:chExt cx="223025" cy="1070517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3468029" y="3044283"/>
              <a:ext cx="223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68029" y="3044283"/>
              <a:ext cx="0" cy="1059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468029" y="4114800"/>
              <a:ext cx="223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4523678" y="3038707"/>
            <a:ext cx="22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42986" y="3038707"/>
            <a:ext cx="0" cy="1059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23678" y="4109224"/>
            <a:ext cx="22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140605" y="3038707"/>
            <a:ext cx="223025" cy="1070517"/>
            <a:chOff x="3468029" y="3044283"/>
            <a:chExt cx="223025" cy="1070517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68029" y="3044283"/>
              <a:ext cx="223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468029" y="3044283"/>
              <a:ext cx="0" cy="1059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468029" y="4114800"/>
              <a:ext cx="2230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H="1">
            <a:off x="7365381" y="3027556"/>
            <a:ext cx="22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88406" y="3027556"/>
            <a:ext cx="0" cy="1059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365381" y="4098073"/>
            <a:ext cx="22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415669" y="3038707"/>
            <a:ext cx="897674" cy="8865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679579" y="2991314"/>
            <a:ext cx="100361" cy="94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6943491" y="2991314"/>
            <a:ext cx="100361" cy="94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245507" y="3387183"/>
            <a:ext cx="100361" cy="94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245506" y="3616905"/>
            <a:ext cx="100361" cy="94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943491" y="3888987"/>
            <a:ext cx="100361" cy="94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729760" y="3888987"/>
            <a:ext cx="100361" cy="94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Quad Arrow 35"/>
          <p:cNvSpPr/>
          <p:nvPr/>
        </p:nvSpPr>
        <p:spPr>
          <a:xfrm>
            <a:off x="6257694" y="3250581"/>
            <a:ext cx="263913" cy="284355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 flipV="1">
            <a:off x="6454697" y="3648863"/>
            <a:ext cx="107052" cy="97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Covalent Bonding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Non-metal shares electrons with non-metal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</a:t>
            </a:r>
            <a:r>
              <a:rPr lang="en-GB" dirty="0" err="1" smtClean="0"/>
              <a:t>Cl</a:t>
            </a:r>
            <a:r>
              <a:rPr lang="en-GB" dirty="0" smtClean="0"/>
              <a:t>                    </a:t>
            </a:r>
            <a:r>
              <a:rPr lang="en-GB" dirty="0" err="1" smtClean="0"/>
              <a:t>Cl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</a:t>
            </a:r>
            <a:r>
              <a:rPr lang="en-GB" sz="1800" dirty="0" smtClean="0"/>
              <a:t>2</a:t>
            </a:r>
            <a:r>
              <a:rPr lang="en-GB" dirty="0" smtClean="0"/>
              <a:t> &amp; H</a:t>
            </a:r>
            <a:r>
              <a:rPr lang="en-GB" sz="1800" dirty="0" smtClean="0"/>
              <a:t>2</a:t>
            </a:r>
            <a:r>
              <a:rPr lang="en-GB" dirty="0" smtClean="0"/>
              <a:t>O have weak intermolecular forces and low melting points</a:t>
            </a:r>
          </a:p>
          <a:p>
            <a:r>
              <a:rPr lang="en-GB" dirty="0" smtClean="0"/>
              <a:t>No free electrons so can’t conduct electricity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877015" y="2575932"/>
            <a:ext cx="2163336" cy="20183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612888" y="2575932"/>
            <a:ext cx="2163336" cy="20183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486400" y="2497873"/>
            <a:ext cx="189571" cy="18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819077" y="2509025"/>
            <a:ext cx="189571" cy="18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681438" y="3395546"/>
            <a:ext cx="189571" cy="18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681438" y="3720054"/>
            <a:ext cx="189571" cy="18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887843" y="4471638"/>
            <a:ext cx="189571" cy="18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504985" y="4482790"/>
            <a:ext cx="189571" cy="18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724400" y="3300760"/>
            <a:ext cx="189571" cy="18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Quad Arrow 12"/>
          <p:cNvSpPr/>
          <p:nvPr/>
        </p:nvSpPr>
        <p:spPr>
          <a:xfrm>
            <a:off x="4724400" y="3602966"/>
            <a:ext cx="169124" cy="21187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Quad Arrow 13"/>
          <p:cNvSpPr/>
          <p:nvPr/>
        </p:nvSpPr>
        <p:spPr>
          <a:xfrm>
            <a:off x="4007008" y="2486723"/>
            <a:ext cx="169124" cy="21187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Quad Arrow 14"/>
          <p:cNvSpPr/>
          <p:nvPr/>
        </p:nvSpPr>
        <p:spPr>
          <a:xfrm>
            <a:off x="3680834" y="2469995"/>
            <a:ext cx="169124" cy="21187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Quad Arrow 15"/>
          <p:cNvSpPr/>
          <p:nvPr/>
        </p:nvSpPr>
        <p:spPr>
          <a:xfrm>
            <a:off x="2802677" y="3278458"/>
            <a:ext cx="169124" cy="21187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Quad Arrow 16"/>
          <p:cNvSpPr/>
          <p:nvPr/>
        </p:nvSpPr>
        <p:spPr>
          <a:xfrm>
            <a:off x="2843565" y="3697752"/>
            <a:ext cx="169124" cy="21187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Quad Arrow 17"/>
          <p:cNvSpPr/>
          <p:nvPr/>
        </p:nvSpPr>
        <p:spPr>
          <a:xfrm>
            <a:off x="3643665" y="4471638"/>
            <a:ext cx="169124" cy="21187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Quad Arrow 18"/>
          <p:cNvSpPr/>
          <p:nvPr/>
        </p:nvSpPr>
        <p:spPr>
          <a:xfrm>
            <a:off x="4020018" y="4488366"/>
            <a:ext cx="169124" cy="21187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1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Group 1: Alkali Metals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1 electron in their outer shell (form positive ions)</a:t>
            </a:r>
          </a:p>
          <a:p>
            <a:r>
              <a:rPr lang="en-GB" dirty="0" smtClean="0"/>
              <a:t>2Na + 2H</a:t>
            </a:r>
            <a:r>
              <a:rPr lang="en-GB" sz="1800" dirty="0" smtClean="0"/>
              <a:t>2</a:t>
            </a:r>
            <a:r>
              <a:rPr lang="en-GB" dirty="0" smtClean="0"/>
              <a:t>O </a:t>
            </a:r>
            <a:r>
              <a:rPr lang="en-GB" dirty="0" smtClean="0">
                <a:sym typeface="Wingdings" panose="05000000000000000000" pitchFamily="2" charset="2"/>
              </a:rPr>
              <a:t> 2NaOH + H</a:t>
            </a:r>
            <a:r>
              <a:rPr lang="en-GB" sz="1600" dirty="0" smtClean="0">
                <a:sym typeface="Wingdings" panose="05000000000000000000" pitchFamily="2" charset="2"/>
              </a:rPr>
              <a:t>2</a:t>
            </a:r>
            <a:endParaRPr lang="en-GB" sz="1600" dirty="0" smtClean="0"/>
          </a:p>
          <a:p>
            <a:r>
              <a:rPr lang="en-GB" dirty="0" smtClean="0"/>
              <a:t>More reactive as you go down the group</a:t>
            </a:r>
          </a:p>
          <a:p>
            <a:pPr lvl="1"/>
            <a:r>
              <a:rPr lang="en-GB" dirty="0" smtClean="0"/>
              <a:t>Increasing atomic radius</a:t>
            </a:r>
          </a:p>
          <a:p>
            <a:pPr lvl="1"/>
            <a:r>
              <a:rPr lang="en-GB" dirty="0" smtClean="0"/>
              <a:t>Weaker attraction between electrons and nucleus</a:t>
            </a:r>
          </a:p>
          <a:p>
            <a:pPr lvl="1"/>
            <a:r>
              <a:rPr lang="en-GB" dirty="0" smtClean="0"/>
              <a:t>Easier to lose electrons (oxidation: OIL)</a:t>
            </a:r>
          </a:p>
          <a:p>
            <a:r>
              <a:rPr lang="en-GB" dirty="0" smtClean="0"/>
              <a:t>Flame Test</a:t>
            </a:r>
          </a:p>
          <a:p>
            <a:pPr lvl="1"/>
            <a:r>
              <a:rPr lang="en-GB" dirty="0" smtClean="0"/>
              <a:t>Moisten flame test wire</a:t>
            </a:r>
          </a:p>
          <a:p>
            <a:pPr lvl="1"/>
            <a:r>
              <a:rPr lang="en-GB" dirty="0" smtClean="0"/>
              <a:t>Dip in sample</a:t>
            </a:r>
          </a:p>
          <a:p>
            <a:pPr lvl="1"/>
            <a:r>
              <a:rPr lang="en-GB" dirty="0" smtClean="0"/>
              <a:t>Put into blue Bunsen flame</a:t>
            </a:r>
          </a:p>
          <a:p>
            <a:pPr lvl="1"/>
            <a:r>
              <a:rPr lang="en-GB" dirty="0" smtClean="0"/>
              <a:t>Record colour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851" y="2486723"/>
            <a:ext cx="3714110" cy="276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Group 7: Halogens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Outer shell has 7 electrons (Form negative ions)</a:t>
            </a:r>
          </a:p>
          <a:p>
            <a:r>
              <a:rPr lang="en-GB" dirty="0" smtClean="0"/>
              <a:t>Less reactive as you go down the group</a:t>
            </a:r>
          </a:p>
          <a:p>
            <a:pPr lvl="1"/>
            <a:r>
              <a:rPr lang="en-GB" dirty="0" smtClean="0"/>
              <a:t>Increasing atomic radius</a:t>
            </a:r>
          </a:p>
          <a:p>
            <a:pPr lvl="1"/>
            <a:r>
              <a:rPr lang="en-GB" dirty="0" smtClean="0"/>
              <a:t>Weaker attraction between electrons and nucleus</a:t>
            </a:r>
          </a:p>
          <a:p>
            <a:pPr lvl="1"/>
            <a:r>
              <a:rPr lang="en-GB" dirty="0" smtClean="0"/>
              <a:t>Harder to attract electrons (reduction: RIG)</a:t>
            </a:r>
          </a:p>
          <a:p>
            <a:r>
              <a:rPr lang="en-GB" dirty="0" smtClean="0"/>
              <a:t>Appearance</a:t>
            </a:r>
          </a:p>
          <a:p>
            <a:pPr lvl="1"/>
            <a:r>
              <a:rPr lang="en-GB" dirty="0" smtClean="0"/>
              <a:t>Chlorine = green gas</a:t>
            </a:r>
          </a:p>
          <a:p>
            <a:pPr lvl="1"/>
            <a:r>
              <a:rPr lang="en-GB" dirty="0" smtClean="0"/>
              <a:t>Bromine = orange liquid</a:t>
            </a:r>
          </a:p>
          <a:p>
            <a:pPr lvl="1"/>
            <a:r>
              <a:rPr lang="en-GB" dirty="0" smtClean="0"/>
              <a:t>Iodine = grey solid</a:t>
            </a:r>
          </a:p>
          <a:p>
            <a:r>
              <a:rPr lang="en-GB" dirty="0" smtClean="0"/>
              <a:t>Group 1 metal + Halogen </a:t>
            </a:r>
            <a:r>
              <a:rPr lang="en-GB" dirty="0" smtClean="0">
                <a:sym typeface="Wingdings" panose="05000000000000000000" pitchFamily="2" charset="2"/>
              </a:rPr>
              <a:t> Metal Halide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           2Na           +      Cl</a:t>
            </a:r>
            <a:r>
              <a:rPr lang="en-GB" sz="16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            2NaCl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Displacement Reactions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Halogens higher up the group displace those lower down the group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2KBr + Cl</a:t>
            </a:r>
            <a:r>
              <a:rPr lang="en-GB" sz="15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  2KCl + Br</a:t>
            </a:r>
            <a:r>
              <a:rPr lang="en-GB" sz="1500" dirty="0" smtClean="0">
                <a:sym typeface="Wingdings" panose="05000000000000000000" pitchFamily="2" charset="2"/>
              </a:rPr>
              <a:t>2</a:t>
            </a:r>
            <a:endParaRPr lang="en-GB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888" y="2025689"/>
            <a:ext cx="38100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Transition Metals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Appearance</a:t>
            </a:r>
          </a:p>
          <a:p>
            <a:pPr lvl="1"/>
            <a:r>
              <a:rPr lang="en-GB" dirty="0" smtClean="0"/>
              <a:t>Copper compounds = blue</a:t>
            </a:r>
          </a:p>
          <a:p>
            <a:pPr lvl="1"/>
            <a:r>
              <a:rPr lang="en-GB" dirty="0" smtClean="0"/>
              <a:t>Iron (II) compounds = light green</a:t>
            </a:r>
          </a:p>
          <a:p>
            <a:pPr lvl="1"/>
            <a:r>
              <a:rPr lang="en-GB" dirty="0" smtClean="0"/>
              <a:t>Iron (III) compounds = orange</a:t>
            </a:r>
          </a:p>
          <a:p>
            <a:r>
              <a:rPr lang="en-GB" dirty="0" smtClean="0"/>
              <a:t>Thermal Decomposition (break down with heat, see a colour change)</a:t>
            </a:r>
          </a:p>
          <a:p>
            <a:pPr lvl="1"/>
            <a:r>
              <a:rPr lang="en-GB" dirty="0" smtClean="0"/>
              <a:t>Metal carbonate </a:t>
            </a:r>
            <a:r>
              <a:rPr lang="en-GB" dirty="0" smtClean="0">
                <a:sym typeface="Wingdings" panose="05000000000000000000" pitchFamily="2" charset="2"/>
              </a:rPr>
              <a:t> Metal Oxide + Carbon Dioxide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    FeCO</a:t>
            </a:r>
            <a:r>
              <a:rPr lang="en-GB" sz="1400" dirty="0" smtClean="0">
                <a:sym typeface="Wingdings" panose="05000000000000000000" pitchFamily="2" charset="2"/>
              </a:rPr>
              <a:t>3</a:t>
            </a:r>
            <a:r>
              <a:rPr lang="en-GB" dirty="0" smtClean="0">
                <a:sym typeface="Wingdings" panose="05000000000000000000" pitchFamily="2" charset="2"/>
              </a:rPr>
              <a:t>                  </a:t>
            </a:r>
            <a:r>
              <a:rPr lang="en-GB" dirty="0" err="1" smtClean="0">
                <a:sym typeface="Wingdings" panose="05000000000000000000" pitchFamily="2" charset="2"/>
              </a:rPr>
              <a:t>FeO</a:t>
            </a:r>
            <a:r>
              <a:rPr lang="en-GB" dirty="0" smtClean="0">
                <a:sym typeface="Wingdings" panose="05000000000000000000" pitchFamily="2" charset="2"/>
              </a:rPr>
              <a:t>          +          CO</a:t>
            </a:r>
            <a:r>
              <a:rPr lang="en-GB" sz="1400" dirty="0" smtClean="0">
                <a:sym typeface="Wingdings" panose="05000000000000000000" pitchFamily="2" charset="2"/>
              </a:rPr>
              <a:t>2</a:t>
            </a:r>
            <a:endParaRPr lang="en-GB" sz="1400" dirty="0" smtClean="0"/>
          </a:p>
          <a:p>
            <a:r>
              <a:rPr lang="en-GB" dirty="0" smtClean="0"/>
              <a:t>Sodium Hydroxide Tests (coloured precipitate/solid forms)</a:t>
            </a:r>
          </a:p>
          <a:p>
            <a:pPr lvl="1"/>
            <a:r>
              <a:rPr lang="en-GB" dirty="0" smtClean="0"/>
              <a:t>Cu</a:t>
            </a:r>
            <a:r>
              <a:rPr lang="en-GB" baseline="30000" dirty="0" smtClean="0"/>
              <a:t>2+ </a:t>
            </a:r>
            <a:r>
              <a:rPr lang="en-GB" dirty="0" smtClean="0"/>
              <a:t>= blue</a:t>
            </a:r>
          </a:p>
          <a:p>
            <a:pPr lvl="1"/>
            <a:r>
              <a:rPr lang="en-GB" dirty="0" smtClean="0"/>
              <a:t>Fe</a:t>
            </a:r>
            <a:r>
              <a:rPr lang="en-GB" baseline="30000" dirty="0" smtClean="0"/>
              <a:t>2+ </a:t>
            </a:r>
            <a:r>
              <a:rPr lang="en-GB" dirty="0" smtClean="0"/>
              <a:t>= green</a:t>
            </a:r>
          </a:p>
          <a:p>
            <a:pPr lvl="1"/>
            <a:r>
              <a:rPr lang="en-GB" dirty="0" smtClean="0"/>
              <a:t>Fe</a:t>
            </a:r>
            <a:r>
              <a:rPr lang="en-GB" baseline="30000" dirty="0" smtClean="0"/>
              <a:t>3+ </a:t>
            </a:r>
            <a:r>
              <a:rPr lang="en-GB" dirty="0" smtClean="0"/>
              <a:t>= orange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52"/>
          <a:stretch/>
        </p:blipFill>
        <p:spPr>
          <a:xfrm>
            <a:off x="7515922" y="1925273"/>
            <a:ext cx="3539738" cy="14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 smtClean="0"/>
              <a:t>Metals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Definition: strong attraction between a sea of delocalised electrons and close packed metal ions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Properties of metals</a:t>
            </a:r>
          </a:p>
          <a:p>
            <a:pPr lvl="1"/>
            <a:r>
              <a:rPr lang="en-GB" dirty="0" smtClean="0"/>
              <a:t>High melting points due to strong metallic bonds</a:t>
            </a:r>
          </a:p>
          <a:p>
            <a:pPr lvl="1"/>
            <a:r>
              <a:rPr lang="en-GB" dirty="0" smtClean="0"/>
              <a:t>Conduct electricity due to free electrons</a:t>
            </a:r>
          </a:p>
          <a:p>
            <a:r>
              <a:rPr lang="en-GB" dirty="0" smtClean="0"/>
              <a:t>Superconductors</a:t>
            </a:r>
          </a:p>
          <a:p>
            <a:pPr lvl="1"/>
            <a:r>
              <a:rPr lang="en-GB" dirty="0" smtClean="0"/>
              <a:t>Metal at very cold temperature that conducts with no resistance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771" y="2191215"/>
            <a:ext cx="2897458" cy="325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562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C4 Flash Cards</vt:lpstr>
      <vt:lpstr>Atom</vt:lpstr>
      <vt:lpstr>Periodic Table</vt:lpstr>
      <vt:lpstr>Ionic Bonding</vt:lpstr>
      <vt:lpstr>Covalent Bonding</vt:lpstr>
      <vt:lpstr>Group 1: Alkali Metals</vt:lpstr>
      <vt:lpstr>Group 7: Halogens</vt:lpstr>
      <vt:lpstr>Transition Metals</vt:lpstr>
      <vt:lpstr>Metals</vt:lpstr>
      <vt:lpstr>Water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 Flash Cards</dc:title>
  <dc:creator>Louise Wilson</dc:creator>
  <cp:lastModifiedBy>Louise Wilson</cp:lastModifiedBy>
  <cp:revision>37</cp:revision>
  <dcterms:created xsi:type="dcterms:W3CDTF">2015-05-04T14:39:20Z</dcterms:created>
  <dcterms:modified xsi:type="dcterms:W3CDTF">2015-05-06T11:52:31Z</dcterms:modified>
</cp:coreProperties>
</file>