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0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9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05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7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9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05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07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5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6EED-6EDC-46FE-ADAD-9B7AC2295F86}" type="datetimeFigureOut">
              <a:rPr lang="en-GB" smtClean="0"/>
              <a:t>04/05/2015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512E-DF1F-4C4C-B9AD-97668BB6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0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C3 Flash Cards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51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Measuring Rate of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To measure rate you need weight/volume &amp; time</a:t>
            </a:r>
          </a:p>
          <a:p>
            <a:r>
              <a:rPr lang="en-GB" dirty="0" smtClean="0"/>
              <a:t>Calculate rate from gradient (y/x)</a:t>
            </a:r>
          </a:p>
          <a:p>
            <a:r>
              <a:rPr lang="en-GB" dirty="0" smtClean="0"/>
              <a:t>Extrapolation: extend the graph</a:t>
            </a:r>
          </a:p>
          <a:p>
            <a:r>
              <a:rPr lang="en-GB" dirty="0" smtClean="0"/>
              <a:t>Interpolation: predict within the graph</a:t>
            </a:r>
          </a:p>
          <a:p>
            <a:r>
              <a:rPr lang="en-GB" dirty="0" smtClean="0"/>
              <a:t>Limiting Reactant: the reactant not in excess that is all used up</a:t>
            </a:r>
          </a:p>
          <a:p>
            <a:r>
              <a:rPr lang="en-GB" dirty="0" smtClean="0"/>
              <a:t>Reaction stops when graph goes flat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469436" y="4660135"/>
            <a:ext cx="11017" cy="1013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69436" y="5695720"/>
            <a:ext cx="1432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6755431">
            <a:off x="7474428" y="5089793"/>
            <a:ext cx="1685581" cy="144321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6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Rate of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b="1" dirty="0" smtClean="0"/>
              <a:t>Rate of reaction is faster when there is a faster rate of successful collisions</a:t>
            </a:r>
          </a:p>
          <a:p>
            <a:r>
              <a:rPr lang="en-GB" dirty="0" smtClean="0"/>
              <a:t>Temperature: particles move faster</a:t>
            </a:r>
          </a:p>
          <a:p>
            <a:r>
              <a:rPr lang="en-GB" dirty="0" smtClean="0"/>
              <a:t>Pressure: particles more crowded</a:t>
            </a:r>
          </a:p>
          <a:p>
            <a:r>
              <a:rPr lang="en-GB" dirty="0" smtClean="0"/>
              <a:t>Surface area (powder): more particles available to react</a:t>
            </a:r>
          </a:p>
          <a:p>
            <a:r>
              <a:rPr lang="en-GB" dirty="0" smtClean="0"/>
              <a:t>Concentration: more particles in the same volume</a:t>
            </a:r>
          </a:p>
          <a:p>
            <a:r>
              <a:rPr lang="en-GB" dirty="0" smtClean="0"/>
              <a:t>Catalyst: increase the rate and is unchanged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23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Reacting Masses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Relative Formula Mass (M</a:t>
            </a:r>
            <a:r>
              <a:rPr lang="en-GB" sz="2000" dirty="0" smtClean="0"/>
              <a:t>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Add up masses from periodic table for each atom</a:t>
            </a:r>
          </a:p>
          <a:p>
            <a:pPr lvl="1"/>
            <a:r>
              <a:rPr lang="en-GB" dirty="0" smtClean="0"/>
              <a:t>Multiply out brackets e.g. </a:t>
            </a:r>
            <a:r>
              <a:rPr lang="en-GB" dirty="0" err="1" smtClean="0"/>
              <a:t>Ca</a:t>
            </a:r>
            <a:r>
              <a:rPr lang="en-GB" dirty="0" smtClean="0"/>
              <a:t>(NO</a:t>
            </a:r>
            <a:r>
              <a:rPr lang="en-GB" sz="1600" dirty="0" smtClean="0"/>
              <a:t>3</a:t>
            </a:r>
            <a:r>
              <a:rPr lang="en-GB" dirty="0" smtClean="0"/>
              <a:t>)</a:t>
            </a:r>
            <a:r>
              <a:rPr lang="en-GB" sz="1600" dirty="0" smtClean="0"/>
              <a:t>2</a:t>
            </a:r>
            <a:r>
              <a:rPr lang="en-GB" dirty="0" smtClean="0"/>
              <a:t> means there are 6 </a:t>
            </a:r>
            <a:r>
              <a:rPr lang="en-GB" dirty="0" err="1" smtClean="0"/>
              <a:t>Os</a:t>
            </a:r>
            <a:endParaRPr lang="en-GB" dirty="0" smtClean="0"/>
          </a:p>
          <a:p>
            <a:r>
              <a:rPr lang="en-GB" dirty="0" smtClean="0"/>
              <a:t>Mass is conserved during a reaction</a:t>
            </a:r>
          </a:p>
          <a:p>
            <a:pPr lvl="1"/>
            <a:r>
              <a:rPr lang="en-GB" dirty="0" smtClean="0"/>
              <a:t>Number of atoms on the left is the same as on the right</a:t>
            </a:r>
          </a:p>
          <a:p>
            <a:r>
              <a:rPr lang="en-GB" dirty="0" smtClean="0"/>
              <a:t>Calculating Mass</a:t>
            </a:r>
          </a:p>
          <a:p>
            <a:pPr lvl="1"/>
            <a:r>
              <a:rPr lang="en-GB" dirty="0" smtClean="0"/>
              <a:t>Work out M</a:t>
            </a:r>
            <a:r>
              <a:rPr lang="en-GB" sz="1600" dirty="0" smtClean="0"/>
              <a:t>r</a:t>
            </a:r>
            <a:r>
              <a:rPr lang="en-GB" dirty="0" smtClean="0"/>
              <a:t> for the substance your given the mass of and the substance you want to work out the mass of.</a:t>
            </a:r>
          </a:p>
          <a:p>
            <a:pPr lvl="1"/>
            <a:r>
              <a:rPr lang="en-GB" dirty="0" smtClean="0"/>
              <a:t>Divide </a:t>
            </a:r>
            <a:r>
              <a:rPr lang="en-GB" dirty="0"/>
              <a:t>the mass of the substance whose mass you are given by it’s </a:t>
            </a:r>
            <a:r>
              <a:rPr lang="en-GB" dirty="0" err="1"/>
              <a:t>M</a:t>
            </a:r>
            <a:r>
              <a:rPr lang="en-GB" sz="1600" dirty="0" err="1"/>
              <a:t>r</a:t>
            </a:r>
            <a:r>
              <a:rPr lang="en-GB" dirty="0" err="1"/>
              <a:t>.</a:t>
            </a:r>
            <a:endParaRPr lang="en-GB" dirty="0"/>
          </a:p>
          <a:p>
            <a:pPr lvl="1"/>
            <a:r>
              <a:rPr lang="en-GB" dirty="0"/>
              <a:t>Multiply the answer by the M</a:t>
            </a:r>
            <a:r>
              <a:rPr lang="en-GB" sz="1600" dirty="0"/>
              <a:t>r</a:t>
            </a:r>
            <a:r>
              <a:rPr lang="en-GB" dirty="0"/>
              <a:t> of the substance you want.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9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Percentage Yield</a:t>
            </a:r>
          </a:p>
          <a:p>
            <a:pPr lvl="1"/>
            <a:r>
              <a:rPr lang="en-GB" u="sng" dirty="0" smtClean="0"/>
              <a:t>   Actual yield_</a:t>
            </a:r>
            <a:r>
              <a:rPr lang="en-GB" dirty="0" smtClean="0"/>
              <a:t>   x100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Predicted yield</a:t>
            </a:r>
          </a:p>
          <a:p>
            <a:pPr lvl="1"/>
            <a:r>
              <a:rPr lang="en-GB" dirty="0" smtClean="0"/>
              <a:t>Want high % yield to reduce the reactants wasted &amp; reduce cost</a:t>
            </a:r>
          </a:p>
          <a:p>
            <a:r>
              <a:rPr lang="en-GB" dirty="0" smtClean="0"/>
              <a:t>Atom Economy</a:t>
            </a:r>
          </a:p>
          <a:p>
            <a:pPr lvl="1"/>
            <a:r>
              <a:rPr lang="en-GB" u="sng" dirty="0" smtClean="0"/>
              <a:t> M</a:t>
            </a:r>
            <a:r>
              <a:rPr lang="en-GB" sz="1800" u="sng" dirty="0" smtClean="0"/>
              <a:t>r</a:t>
            </a:r>
            <a:r>
              <a:rPr lang="en-GB" u="sng" dirty="0" smtClean="0"/>
              <a:t> of desired products__</a:t>
            </a:r>
            <a:r>
              <a:rPr lang="en-GB" dirty="0" smtClean="0"/>
              <a:t>   x100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sum of M</a:t>
            </a:r>
            <a:r>
              <a:rPr lang="en-GB" sz="1800" dirty="0" smtClean="0"/>
              <a:t>r</a:t>
            </a:r>
            <a:r>
              <a:rPr lang="en-GB" dirty="0" smtClean="0"/>
              <a:t> of all products</a:t>
            </a:r>
          </a:p>
          <a:p>
            <a:pPr lvl="1"/>
            <a:r>
              <a:rPr lang="en-GB" dirty="0" smtClean="0"/>
              <a:t>Want high atom economy to reduced unwanted products &amp; be sustainable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91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Bond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Bond making is exothermic</a:t>
            </a:r>
          </a:p>
          <a:p>
            <a:pPr lvl="1"/>
            <a:r>
              <a:rPr lang="en-GB" dirty="0" smtClean="0"/>
              <a:t>Energy given out</a:t>
            </a:r>
          </a:p>
          <a:p>
            <a:r>
              <a:rPr lang="en-GB" dirty="0" smtClean="0"/>
              <a:t>Bond breaking is endothermic</a:t>
            </a:r>
          </a:p>
          <a:p>
            <a:pPr lvl="1"/>
            <a:r>
              <a:rPr lang="en-GB" dirty="0" smtClean="0"/>
              <a:t>Energy taken in</a:t>
            </a:r>
          </a:p>
          <a:p>
            <a:r>
              <a:rPr lang="en-GB" dirty="0" smtClean="0"/>
              <a:t>If a reaction is exothermic: more energy is given out than taken in</a:t>
            </a:r>
          </a:p>
          <a:p>
            <a:r>
              <a:rPr lang="en-GB" dirty="0" smtClean="0"/>
              <a:t>If a reaction is endothermic: more energy is taken in than given out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85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Energy of Fuel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Using a calorimeter</a:t>
            </a:r>
          </a:p>
          <a:p>
            <a:pPr lvl="1"/>
            <a:r>
              <a:rPr lang="en-GB" dirty="0" smtClean="0"/>
              <a:t>Use spirit burner</a:t>
            </a:r>
          </a:p>
          <a:p>
            <a:pPr lvl="1"/>
            <a:r>
              <a:rPr lang="en-GB" dirty="0" smtClean="0"/>
              <a:t>Heat water in copper calorimeter</a:t>
            </a:r>
          </a:p>
          <a:p>
            <a:pPr lvl="1"/>
            <a:r>
              <a:rPr lang="en-GB" dirty="0" smtClean="0"/>
              <a:t>Measure: mass of water, mass of fuel burnt, temperature change</a:t>
            </a:r>
          </a:p>
          <a:p>
            <a:r>
              <a:rPr lang="en-GB" dirty="0" smtClean="0"/>
              <a:t>Calculating energy transferred</a:t>
            </a:r>
          </a:p>
          <a:p>
            <a:pPr lvl="1"/>
            <a:r>
              <a:rPr lang="en-GB" dirty="0" smtClean="0"/>
              <a:t>Energy transferred equation is given: use water numbers!</a:t>
            </a:r>
          </a:p>
          <a:p>
            <a:pPr lvl="1"/>
            <a:r>
              <a:rPr lang="en-GB" dirty="0" smtClean="0"/>
              <a:t>Energy per gram = </a:t>
            </a:r>
            <a:r>
              <a:rPr lang="en-GB" u="sng" dirty="0"/>
              <a:t> </a:t>
            </a:r>
            <a:r>
              <a:rPr lang="en-GB" u="sng" dirty="0" smtClean="0"/>
              <a:t> Energy released (J)_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mass of fuel burnt (g)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38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Batch or Continuous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Batch: used for pharmaceutical drugs</a:t>
            </a:r>
          </a:p>
          <a:p>
            <a:pPr lvl="1"/>
            <a:r>
              <a:rPr lang="en-GB" dirty="0" smtClean="0"/>
              <a:t>Can test regularly</a:t>
            </a:r>
          </a:p>
          <a:p>
            <a:pPr lvl="1"/>
            <a:r>
              <a:rPr lang="en-GB" dirty="0" smtClean="0"/>
              <a:t>Can make in small amounts</a:t>
            </a:r>
          </a:p>
          <a:p>
            <a:pPr lvl="1"/>
            <a:r>
              <a:rPr lang="en-GB" dirty="0" smtClean="0"/>
              <a:t>Drugs difficult to develop &amp; test so that its safe to use</a:t>
            </a:r>
          </a:p>
          <a:p>
            <a:r>
              <a:rPr lang="en-GB" dirty="0" smtClean="0"/>
              <a:t>Continuous: used for chemicals e.g. ammonia</a:t>
            </a:r>
          </a:p>
          <a:p>
            <a:r>
              <a:rPr lang="en-GB" dirty="0" smtClean="0"/>
              <a:t>Extracting chemicals form plant sources</a:t>
            </a:r>
          </a:p>
          <a:p>
            <a:pPr lvl="1"/>
            <a:r>
              <a:rPr lang="en-GB" dirty="0" smtClean="0"/>
              <a:t>Crush plant</a:t>
            </a:r>
          </a:p>
          <a:p>
            <a:pPr lvl="1"/>
            <a:r>
              <a:rPr lang="en-GB" dirty="0" smtClean="0"/>
              <a:t>Boil &amp; dissolve in suitable solvent</a:t>
            </a:r>
          </a:p>
          <a:p>
            <a:pPr lvl="1"/>
            <a:r>
              <a:rPr lang="en-GB" dirty="0" smtClean="0"/>
              <a:t>Chromatography</a:t>
            </a:r>
          </a:p>
          <a:p>
            <a:pPr lvl="1"/>
            <a:r>
              <a:rPr lang="en-GB" dirty="0" smtClean="0"/>
              <a:t>Match melting/boiling points to see if pure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97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Allotropes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Made of the same element but with different structures: carbon</a:t>
            </a:r>
          </a:p>
          <a:p>
            <a:r>
              <a:rPr lang="en-GB" dirty="0" smtClean="0"/>
              <a:t>Diamond</a:t>
            </a:r>
          </a:p>
          <a:p>
            <a:pPr lvl="1"/>
            <a:r>
              <a:rPr lang="en-GB" dirty="0" smtClean="0"/>
              <a:t>Hard so used in cutting tools</a:t>
            </a:r>
          </a:p>
          <a:p>
            <a:pPr lvl="1"/>
            <a:r>
              <a:rPr lang="en-GB" dirty="0" smtClean="0"/>
              <a:t>Shiny so used in jewellery</a:t>
            </a:r>
          </a:p>
          <a:p>
            <a:pPr lvl="1"/>
            <a:r>
              <a:rPr lang="en-GB" dirty="0" smtClean="0"/>
              <a:t>No free electrons so can’t conduct electricity</a:t>
            </a:r>
          </a:p>
          <a:p>
            <a:pPr lvl="1"/>
            <a:r>
              <a:rPr lang="en-GB" dirty="0" smtClean="0"/>
              <a:t>High melting point as has strong covalent bonds</a:t>
            </a:r>
          </a:p>
          <a:p>
            <a:r>
              <a:rPr lang="en-GB" dirty="0" smtClean="0"/>
              <a:t>Graphite</a:t>
            </a:r>
          </a:p>
          <a:p>
            <a:pPr lvl="1"/>
            <a:r>
              <a:rPr lang="en-GB" dirty="0" smtClean="0"/>
              <a:t>Layers so can be used as pencil lead &amp; lubricant</a:t>
            </a:r>
          </a:p>
          <a:p>
            <a:pPr lvl="1"/>
            <a:r>
              <a:rPr lang="en-GB" dirty="0" smtClean="0"/>
              <a:t>Has free electrons so can conduct electricity</a:t>
            </a:r>
          </a:p>
          <a:p>
            <a:pPr lvl="1"/>
            <a:r>
              <a:rPr lang="en-GB" dirty="0" smtClean="0"/>
              <a:t>High melting point as strong intermolecular forces</a:t>
            </a:r>
          </a:p>
          <a:p>
            <a:r>
              <a:rPr lang="en-GB" dirty="0" smtClean="0"/>
              <a:t>Fullerenes</a:t>
            </a:r>
          </a:p>
          <a:p>
            <a:pPr lvl="1"/>
            <a:r>
              <a:rPr lang="en-GB" dirty="0" smtClean="0"/>
              <a:t>Spheres to use a drug delivery systems</a:t>
            </a:r>
          </a:p>
          <a:p>
            <a:pPr lvl="1"/>
            <a:r>
              <a:rPr lang="en-GB" dirty="0" smtClean="0"/>
              <a:t>Nanotubes can attach catalysts 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7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490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C3 Flash Cards</vt:lpstr>
      <vt:lpstr>Measuring Rate of Reaction</vt:lpstr>
      <vt:lpstr>Rate of Reaction</vt:lpstr>
      <vt:lpstr>Reacting Masses</vt:lpstr>
      <vt:lpstr>Calculations</vt:lpstr>
      <vt:lpstr>Bond Energy</vt:lpstr>
      <vt:lpstr>Energy of Fuel</vt:lpstr>
      <vt:lpstr>Batch or Continuous</vt:lpstr>
      <vt:lpstr>Allotropes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 Flash Cards</dc:title>
  <dc:creator>Louise Wilson</dc:creator>
  <cp:lastModifiedBy>Louise Wilson</cp:lastModifiedBy>
  <cp:revision>18</cp:revision>
  <dcterms:created xsi:type="dcterms:W3CDTF">2015-05-04T13:50:04Z</dcterms:created>
  <dcterms:modified xsi:type="dcterms:W3CDTF">2015-05-04T14:38:04Z</dcterms:modified>
</cp:coreProperties>
</file>