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7" r:id="rId8"/>
    <p:sldId id="268" r:id="rId9"/>
    <p:sldId id="263" r:id="rId10"/>
    <p:sldId id="266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6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56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3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78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41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5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8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27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6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0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2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6BAC-F255-464F-A30D-297AF0AC1C8B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9E085-BC88-4C3B-8809-EBE68A904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9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B4 Flash Cards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Decay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To decay microorganisms need:</a:t>
            </a:r>
          </a:p>
          <a:p>
            <a:pPr lvl="1"/>
            <a:r>
              <a:rPr lang="en-GB" dirty="0" smtClean="0"/>
              <a:t>Moisture for reproduction </a:t>
            </a:r>
          </a:p>
          <a:p>
            <a:pPr lvl="1"/>
            <a:r>
              <a:rPr lang="en-GB" dirty="0" smtClean="0"/>
              <a:t>Oxygen for respiration</a:t>
            </a:r>
          </a:p>
          <a:p>
            <a:pPr lvl="1"/>
            <a:r>
              <a:rPr lang="en-GB" dirty="0" smtClean="0"/>
              <a:t>Warmth for faster enzyme movement</a:t>
            </a:r>
          </a:p>
          <a:p>
            <a:r>
              <a:rPr lang="en-GB" dirty="0" err="1" smtClean="0"/>
              <a:t>Detritivores</a:t>
            </a:r>
            <a:endParaRPr lang="en-GB" dirty="0" smtClean="0"/>
          </a:p>
          <a:p>
            <a:pPr lvl="1"/>
            <a:r>
              <a:rPr lang="en-GB" dirty="0" smtClean="0"/>
              <a:t>Increase the surface area of dead plants &amp; animals</a:t>
            </a:r>
          </a:p>
          <a:p>
            <a:pPr lvl="1"/>
            <a:r>
              <a:rPr lang="en-GB" dirty="0" smtClean="0"/>
              <a:t>E.g. earthworms, maggots &amp; woodlice</a:t>
            </a:r>
          </a:p>
          <a:p>
            <a:r>
              <a:rPr lang="en-GB" dirty="0" smtClean="0"/>
              <a:t>Saprophytes</a:t>
            </a:r>
          </a:p>
          <a:p>
            <a:pPr lvl="1"/>
            <a:r>
              <a:rPr lang="en-GB" dirty="0" smtClean="0"/>
              <a:t>Break down dead plants and animals into minerals</a:t>
            </a:r>
          </a:p>
          <a:p>
            <a:pPr lvl="1"/>
            <a:r>
              <a:rPr lang="en-GB" dirty="0" smtClean="0"/>
              <a:t>E.g. bacteria and fungi</a:t>
            </a:r>
          </a:p>
          <a:p>
            <a:pPr lvl="1"/>
            <a:r>
              <a:rPr lang="en-GB" dirty="0" smtClean="0"/>
              <a:t>Extracellular digestion: secrete enzymes and absorb products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65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Minerals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999181"/>
              </p:ext>
            </p:extLst>
          </p:nvPr>
        </p:nvGraphicFramePr>
        <p:xfrm>
          <a:off x="838200" y="1825625"/>
          <a:ext cx="10515600" cy="264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85217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Mineral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Molecule Made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Deficiency</a:t>
                      </a:r>
                      <a:endParaRPr lang="en-GB" sz="2800" dirty="0"/>
                    </a:p>
                  </a:txBody>
                  <a:tcPr/>
                </a:tc>
              </a:tr>
              <a:tr h="85217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Nitrogen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Amino</a:t>
                      </a:r>
                      <a:r>
                        <a:rPr lang="en-GB" sz="2800" baseline="0" dirty="0" smtClean="0"/>
                        <a:t> acids &amp; Proteins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Short &amp; Yellow</a:t>
                      </a:r>
                      <a:endParaRPr lang="en-GB" sz="2800" dirty="0"/>
                    </a:p>
                  </a:txBody>
                  <a:tcPr/>
                </a:tc>
              </a:tr>
              <a:tr h="85217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Magnesium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Chlorophyll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Yellow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025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Farming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Organic:</a:t>
            </a:r>
          </a:p>
          <a:p>
            <a:pPr lvl="1"/>
            <a:r>
              <a:rPr lang="en-GB" dirty="0" smtClean="0"/>
              <a:t>Crop rotation: change what you grow each year</a:t>
            </a:r>
          </a:p>
          <a:p>
            <a:pPr lvl="1"/>
            <a:r>
              <a:rPr lang="en-GB" dirty="0" smtClean="0"/>
              <a:t>Add manure instead of fertiliser</a:t>
            </a:r>
          </a:p>
          <a:p>
            <a:pPr lvl="1"/>
            <a:r>
              <a:rPr lang="en-GB" dirty="0" smtClean="0"/>
              <a:t>Biological control (use animals to eat pests</a:t>
            </a:r>
          </a:p>
          <a:p>
            <a:r>
              <a:rPr lang="en-GB" dirty="0" smtClean="0"/>
              <a:t>Intensive:</a:t>
            </a:r>
          </a:p>
          <a:p>
            <a:pPr lvl="1"/>
            <a:r>
              <a:rPr lang="en-GB" dirty="0" smtClean="0"/>
              <a:t>Pesticides: but can build up in the food chain killing top predators</a:t>
            </a:r>
          </a:p>
          <a:p>
            <a:pPr lvl="1"/>
            <a:r>
              <a:rPr lang="en-GB" dirty="0" smtClean="0"/>
              <a:t>More efficient (get more food)</a:t>
            </a:r>
          </a:p>
          <a:p>
            <a:pPr lvl="1"/>
            <a:r>
              <a:rPr lang="en-GB" dirty="0" smtClean="0"/>
              <a:t>Hydroponics: grow plants in mineral solution instead of soil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86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Capture Recapture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Estimate = </a:t>
            </a:r>
            <a:r>
              <a:rPr lang="en-GB" u="sng" dirty="0" smtClean="0"/>
              <a:t>no. in 1</a:t>
            </a:r>
            <a:r>
              <a:rPr lang="en-GB" u="sng" baseline="30000" dirty="0" smtClean="0"/>
              <a:t>st</a:t>
            </a:r>
            <a:r>
              <a:rPr lang="en-GB" u="sng" dirty="0" smtClean="0"/>
              <a:t> sample x no. in 2</a:t>
            </a:r>
            <a:r>
              <a:rPr lang="en-GB" u="sng" baseline="30000" dirty="0" smtClean="0"/>
              <a:t>nd</a:t>
            </a:r>
            <a:r>
              <a:rPr lang="en-GB" u="sng" dirty="0" smtClean="0"/>
              <a:t> sample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no. previously marked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Assumptions (things need to believe are true)</a:t>
            </a:r>
          </a:p>
          <a:p>
            <a:pPr lvl="1"/>
            <a:r>
              <a:rPr lang="en-GB" dirty="0" smtClean="0"/>
              <a:t>Nothing has died</a:t>
            </a:r>
          </a:p>
          <a:p>
            <a:pPr lvl="1"/>
            <a:r>
              <a:rPr lang="en-GB" dirty="0" smtClean="0"/>
              <a:t>Sampled the same way both times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9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Zonation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Definition</a:t>
            </a:r>
          </a:p>
          <a:p>
            <a:pPr lvl="1"/>
            <a:r>
              <a:rPr lang="en-GB" dirty="0" smtClean="0"/>
              <a:t>Change in distribution (where organisms are) across a habitat, caused by a change in abiotic (non-living) factor</a:t>
            </a:r>
          </a:p>
          <a:p>
            <a:pPr lvl="1"/>
            <a:r>
              <a:rPr lang="en-GB" dirty="0" smtClean="0"/>
              <a:t>E.g. Rocky Shore: some species need to spend more time under water so are lower down the shore</a:t>
            </a:r>
          </a:p>
          <a:p>
            <a:r>
              <a:rPr lang="en-GB" dirty="0" smtClean="0"/>
              <a:t>Shown by Kite Diagram</a:t>
            </a:r>
          </a:p>
          <a:p>
            <a:pPr lvl="1"/>
            <a:r>
              <a:rPr lang="en-GB" dirty="0" smtClean="0"/>
              <a:t>Easy to see at a glance: the wider the line                                                              the more individuals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137" y="3458369"/>
            <a:ext cx="3009900" cy="243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Osmosis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Definition:</a:t>
            </a:r>
          </a:p>
          <a:p>
            <a:pPr lvl="1"/>
            <a:r>
              <a:rPr lang="en-GB" dirty="0" smtClean="0"/>
              <a:t>Net movement of WATER from an area of high WATER concentration to </a:t>
            </a:r>
            <a:r>
              <a:rPr lang="en-GB" dirty="0" smtClean="0"/>
              <a:t>an area </a:t>
            </a:r>
            <a:r>
              <a:rPr lang="en-GB" dirty="0" smtClean="0"/>
              <a:t>of low WATER concentration through a partially permeable membrane.</a:t>
            </a:r>
          </a:p>
          <a:p>
            <a:r>
              <a:rPr lang="en-GB" dirty="0" smtClean="0"/>
              <a:t>Plants cells</a:t>
            </a:r>
          </a:p>
          <a:p>
            <a:pPr lvl="1"/>
            <a:r>
              <a:rPr lang="en-GB" dirty="0" smtClean="0"/>
              <a:t>Water moves in, they swell up: TURGID </a:t>
            </a:r>
          </a:p>
          <a:p>
            <a:pPr lvl="1"/>
            <a:r>
              <a:rPr lang="en-GB" dirty="0" smtClean="0"/>
              <a:t>Water moves out &amp; membrane pulled away from cell wall: PLASMOLYSED</a:t>
            </a:r>
            <a:endParaRPr lang="en-GB" dirty="0"/>
          </a:p>
          <a:p>
            <a:r>
              <a:rPr lang="en-GB" dirty="0" smtClean="0"/>
              <a:t>Animal Cells</a:t>
            </a:r>
          </a:p>
          <a:p>
            <a:pPr lvl="1"/>
            <a:r>
              <a:rPr lang="en-GB" dirty="0" smtClean="0"/>
              <a:t>Water moves in, they burst because they don’t have a cell wall: LYSIS</a:t>
            </a:r>
          </a:p>
          <a:p>
            <a:pPr lvl="1"/>
            <a:r>
              <a:rPr lang="en-GB" dirty="0" smtClean="0"/>
              <a:t>Water moves out, they shrivel: CRENATION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7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Diffusion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Definition:</a:t>
            </a:r>
          </a:p>
          <a:p>
            <a:pPr lvl="1"/>
            <a:r>
              <a:rPr lang="en-GB" dirty="0" smtClean="0"/>
              <a:t>Net movement of gases from an area of high concentration to an area of low concentration</a:t>
            </a:r>
          </a:p>
          <a:p>
            <a:r>
              <a:rPr lang="en-GB" dirty="0" smtClean="0"/>
              <a:t>Where it happens:</a:t>
            </a:r>
          </a:p>
          <a:p>
            <a:pPr lvl="1"/>
            <a:r>
              <a:rPr lang="en-GB" dirty="0" smtClean="0"/>
              <a:t>Gases move in and out the stomata in the </a:t>
            </a:r>
            <a:r>
              <a:rPr lang="en-GB" dirty="0" smtClean="0"/>
              <a:t>leaf</a:t>
            </a:r>
          </a:p>
          <a:p>
            <a:pPr lvl="1"/>
            <a:r>
              <a:rPr lang="en-GB" dirty="0"/>
              <a:t>Air spaces in spongy mesophyll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906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Active Transport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Definition</a:t>
            </a:r>
          </a:p>
          <a:p>
            <a:pPr lvl="1"/>
            <a:r>
              <a:rPr lang="en-GB" dirty="0" smtClean="0"/>
              <a:t>Movement of minerals from an area of low concentration to an area of high concentration, this needs energy</a:t>
            </a:r>
          </a:p>
          <a:p>
            <a:r>
              <a:rPr lang="en-GB" dirty="0" smtClean="0"/>
              <a:t>Where does it happen?</a:t>
            </a:r>
          </a:p>
          <a:p>
            <a:pPr lvl="1"/>
            <a:r>
              <a:rPr lang="en-GB" dirty="0" smtClean="0"/>
              <a:t>Root hair cells (large surface area)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11" y="3005137"/>
            <a:ext cx="3752851" cy="252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365125"/>
            <a:ext cx="11544299" cy="66357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185864"/>
            <a:ext cx="11544299" cy="550068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Symbol Equation</a:t>
            </a:r>
          </a:p>
          <a:p>
            <a:pPr lvl="1"/>
            <a:r>
              <a:rPr lang="en-GB" sz="4000" dirty="0" smtClean="0"/>
              <a:t>6CO</a:t>
            </a:r>
            <a:r>
              <a:rPr lang="en-GB" sz="2900" dirty="0" smtClean="0"/>
              <a:t>2</a:t>
            </a:r>
            <a:r>
              <a:rPr lang="en-GB" sz="4000" dirty="0" smtClean="0"/>
              <a:t> + 6H</a:t>
            </a:r>
            <a:r>
              <a:rPr lang="en-GB" sz="2900" dirty="0" smtClean="0"/>
              <a:t>2</a:t>
            </a:r>
            <a:r>
              <a:rPr lang="en-GB" sz="4000" dirty="0" smtClean="0"/>
              <a:t>O </a:t>
            </a:r>
            <a:r>
              <a:rPr lang="en-GB" sz="4000" dirty="0" smtClean="0">
                <a:sym typeface="Wingdings" panose="05000000000000000000" pitchFamily="2" charset="2"/>
              </a:rPr>
              <a:t> C</a:t>
            </a:r>
            <a:r>
              <a:rPr lang="en-GB" sz="2900" dirty="0" smtClean="0">
                <a:sym typeface="Wingdings" panose="05000000000000000000" pitchFamily="2" charset="2"/>
              </a:rPr>
              <a:t>6</a:t>
            </a:r>
            <a:r>
              <a:rPr lang="en-GB" sz="4000" dirty="0" smtClean="0">
                <a:sym typeface="Wingdings" panose="05000000000000000000" pitchFamily="2" charset="2"/>
              </a:rPr>
              <a:t>H</a:t>
            </a:r>
            <a:r>
              <a:rPr lang="en-GB" sz="2900" dirty="0" smtClean="0">
                <a:sym typeface="Wingdings" panose="05000000000000000000" pitchFamily="2" charset="2"/>
              </a:rPr>
              <a:t>12</a:t>
            </a:r>
            <a:r>
              <a:rPr lang="en-GB" sz="4000" dirty="0" smtClean="0">
                <a:sym typeface="Wingdings" panose="05000000000000000000" pitchFamily="2" charset="2"/>
              </a:rPr>
              <a:t>O</a:t>
            </a:r>
            <a:r>
              <a:rPr lang="en-GB" sz="2600" dirty="0" smtClean="0">
                <a:sym typeface="Wingdings" panose="05000000000000000000" pitchFamily="2" charset="2"/>
              </a:rPr>
              <a:t>6</a:t>
            </a:r>
            <a:r>
              <a:rPr lang="en-GB" sz="4000" dirty="0" smtClean="0">
                <a:sym typeface="Wingdings" panose="05000000000000000000" pitchFamily="2" charset="2"/>
              </a:rPr>
              <a:t> + 6O</a:t>
            </a:r>
            <a:r>
              <a:rPr lang="en-GB" sz="2900" dirty="0" smtClean="0">
                <a:sym typeface="Wingdings" panose="05000000000000000000" pitchFamily="2" charset="2"/>
              </a:rPr>
              <a:t>2</a:t>
            </a:r>
            <a:endParaRPr lang="en-GB" sz="2900" dirty="0" smtClean="0"/>
          </a:p>
          <a:p>
            <a:r>
              <a:rPr lang="en-GB" dirty="0" smtClean="0"/>
              <a:t>Glucose Uses</a:t>
            </a:r>
          </a:p>
          <a:p>
            <a:pPr lvl="1"/>
            <a:r>
              <a:rPr lang="en-GB" dirty="0" smtClean="0"/>
              <a:t>Stored as starch (won’t move in the cell)</a:t>
            </a:r>
          </a:p>
          <a:p>
            <a:pPr lvl="1"/>
            <a:r>
              <a:rPr lang="en-GB" dirty="0" smtClean="0"/>
              <a:t>Turned into cellulose for </a:t>
            </a:r>
            <a:r>
              <a:rPr lang="en-GB" smtClean="0"/>
              <a:t>cell walls</a:t>
            </a:r>
          </a:p>
          <a:p>
            <a:r>
              <a:rPr lang="en-GB" dirty="0" smtClean="0"/>
              <a:t>Leaf Adaptations</a:t>
            </a:r>
          </a:p>
          <a:p>
            <a:pPr lvl="1"/>
            <a:r>
              <a:rPr lang="en-GB" sz="4000" dirty="0" smtClean="0"/>
              <a:t>Upper epidermis is transparent to let light through</a:t>
            </a:r>
          </a:p>
          <a:p>
            <a:pPr lvl="1"/>
            <a:r>
              <a:rPr lang="en-GB" sz="4000" dirty="0" smtClean="0"/>
              <a:t>Palisade cells have lots of chloroplasts to do photosynthesis</a:t>
            </a:r>
          </a:p>
          <a:p>
            <a:pPr lvl="1"/>
            <a:r>
              <a:rPr lang="en-GB" sz="4000" dirty="0" smtClean="0"/>
              <a:t>Spongy mesophyll has lots of air spaces for diffusion</a:t>
            </a:r>
          </a:p>
          <a:p>
            <a:r>
              <a:rPr lang="en-GB" sz="4400" dirty="0" smtClean="0"/>
              <a:t>Pigments</a:t>
            </a:r>
          </a:p>
          <a:p>
            <a:pPr lvl="1"/>
            <a:r>
              <a:rPr lang="en-GB" sz="4000" dirty="0" smtClean="0"/>
              <a:t>Chlorophyll a &amp; b; Carotene, absorb different wavelengths of light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365125"/>
            <a:ext cx="11544299" cy="66357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185864"/>
            <a:ext cx="7756021" cy="5500686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sz="4000" dirty="0" smtClean="0"/>
              <a:t>Limiting Factors</a:t>
            </a:r>
          </a:p>
          <a:p>
            <a:pPr lvl="1"/>
            <a:r>
              <a:rPr lang="en-GB" sz="4000" dirty="0" smtClean="0"/>
              <a:t>CO</a:t>
            </a:r>
            <a:r>
              <a:rPr lang="en-GB" sz="2600" dirty="0" smtClean="0"/>
              <a:t>2</a:t>
            </a:r>
            <a:r>
              <a:rPr lang="en-GB" sz="4000" dirty="0" smtClean="0"/>
              <a:t> &amp; Light: as they increase, photosynthesis increases until something else becomes the limiting factor</a:t>
            </a:r>
          </a:p>
          <a:p>
            <a:pPr lvl="1"/>
            <a:r>
              <a:rPr lang="en-GB" sz="4000" dirty="0" smtClean="0"/>
              <a:t>Temperature: as it increases photosynthesis increases until enzymes denature</a:t>
            </a:r>
          </a:p>
          <a:p>
            <a:r>
              <a:rPr lang="en-GB" sz="4000" dirty="0" smtClean="0"/>
              <a:t>Scientists</a:t>
            </a:r>
          </a:p>
          <a:p>
            <a:pPr lvl="1"/>
            <a:r>
              <a:rPr lang="en-GB" sz="4000" dirty="0" smtClean="0"/>
              <a:t>Van </a:t>
            </a:r>
            <a:r>
              <a:rPr lang="en-GB" sz="4000" dirty="0" err="1" smtClean="0"/>
              <a:t>Helmont</a:t>
            </a:r>
            <a:r>
              <a:rPr lang="en-GB" sz="4000" dirty="0" smtClean="0"/>
              <a:t>: measured weight of soil &amp; plant and said it must be making its own food</a:t>
            </a:r>
          </a:p>
          <a:p>
            <a:pPr lvl="1"/>
            <a:r>
              <a:rPr lang="en-GB" sz="4000" dirty="0" smtClean="0"/>
              <a:t>Priestly: Put a mouse and a plant in a sealed jar, this shows the plant made </a:t>
            </a:r>
            <a:r>
              <a:rPr lang="en-GB" sz="4000" dirty="0" smtClean="0"/>
              <a:t>oxygen</a:t>
            </a:r>
          </a:p>
          <a:p>
            <a:r>
              <a:rPr lang="en-GB" sz="4400" dirty="0" smtClean="0"/>
              <a:t>Two steps:</a:t>
            </a:r>
          </a:p>
          <a:p>
            <a:pPr lvl="1"/>
            <a:r>
              <a:rPr lang="en-GB" sz="4000" dirty="0" smtClean="0"/>
              <a:t>Water split by light (O</a:t>
            </a:r>
            <a:r>
              <a:rPr lang="en-GB" sz="2300" dirty="0" smtClean="0"/>
              <a:t>2</a:t>
            </a:r>
            <a:r>
              <a:rPr lang="en-GB" sz="4000" dirty="0" smtClean="0"/>
              <a:t> &amp; H ions)</a:t>
            </a:r>
          </a:p>
          <a:p>
            <a:pPr lvl="1"/>
            <a:r>
              <a:rPr lang="en-GB" sz="4000" dirty="0" smtClean="0"/>
              <a:t>CO</a:t>
            </a:r>
            <a:r>
              <a:rPr lang="en-GB" sz="2300" dirty="0" smtClean="0"/>
              <a:t>2</a:t>
            </a:r>
            <a:r>
              <a:rPr lang="en-GB" sz="4000" dirty="0" smtClean="0"/>
              <a:t> combines with H ions</a:t>
            </a:r>
            <a:endParaRPr lang="en-GB" sz="4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906" y="2174487"/>
            <a:ext cx="3369986" cy="313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Transport in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Xylem</a:t>
            </a:r>
          </a:p>
          <a:p>
            <a:pPr lvl="1"/>
            <a:r>
              <a:rPr lang="en-GB" dirty="0" smtClean="0"/>
              <a:t>Carries water and minerals (transpiration), cells are dead &amp; hollow</a:t>
            </a:r>
          </a:p>
          <a:p>
            <a:r>
              <a:rPr lang="en-GB" dirty="0" smtClean="0"/>
              <a:t>Phloem</a:t>
            </a:r>
          </a:p>
          <a:p>
            <a:pPr lvl="1"/>
            <a:r>
              <a:rPr lang="en-GB" dirty="0" smtClean="0"/>
              <a:t>Carries sugar, cells are alive</a:t>
            </a:r>
          </a:p>
          <a:p>
            <a:r>
              <a:rPr lang="en-GB" dirty="0" smtClean="0"/>
              <a:t>Factors that speed up transpiration</a:t>
            </a:r>
          </a:p>
          <a:p>
            <a:pPr lvl="1"/>
            <a:r>
              <a:rPr lang="en-GB" dirty="0" smtClean="0"/>
              <a:t>More light</a:t>
            </a:r>
          </a:p>
          <a:p>
            <a:pPr lvl="1"/>
            <a:r>
              <a:rPr lang="en-GB" dirty="0" smtClean="0"/>
              <a:t>More wind</a:t>
            </a:r>
          </a:p>
          <a:p>
            <a:pPr lvl="1"/>
            <a:r>
              <a:rPr lang="en-GB" dirty="0" smtClean="0"/>
              <a:t>More temperature</a:t>
            </a:r>
          </a:p>
          <a:p>
            <a:pPr lvl="1"/>
            <a:r>
              <a:rPr lang="en-GB" dirty="0" smtClean="0"/>
              <a:t>Less </a:t>
            </a:r>
            <a:r>
              <a:rPr lang="en-GB" dirty="0" smtClean="0"/>
              <a:t>Humidity</a:t>
            </a:r>
          </a:p>
          <a:p>
            <a:r>
              <a:rPr lang="en-GB" dirty="0" smtClean="0"/>
              <a:t>Guard cells close stomata when less water as they go flaccid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" t="3541" r="32041" b="3238"/>
          <a:stretch/>
        </p:blipFill>
        <p:spPr>
          <a:xfrm>
            <a:off x="6495764" y="2691794"/>
            <a:ext cx="4580912" cy="261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559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B4 Flash Cards</vt:lpstr>
      <vt:lpstr>Capture Recapture</vt:lpstr>
      <vt:lpstr>Zonation</vt:lpstr>
      <vt:lpstr>Osmosis</vt:lpstr>
      <vt:lpstr>Diffusion</vt:lpstr>
      <vt:lpstr>Active Transport</vt:lpstr>
      <vt:lpstr>Photosynthesis</vt:lpstr>
      <vt:lpstr>Photosynthesis</vt:lpstr>
      <vt:lpstr>Transport in Plants</vt:lpstr>
      <vt:lpstr>Decay</vt:lpstr>
      <vt:lpstr>Minerals</vt:lpstr>
      <vt:lpstr>Farming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 Flash Cards</dc:title>
  <dc:creator>Louise Wilson</dc:creator>
  <cp:lastModifiedBy>Louise Wilson</cp:lastModifiedBy>
  <cp:revision>15</cp:revision>
  <dcterms:created xsi:type="dcterms:W3CDTF">2015-04-21T08:50:28Z</dcterms:created>
  <dcterms:modified xsi:type="dcterms:W3CDTF">2015-04-30T11:16:49Z</dcterms:modified>
</cp:coreProperties>
</file>